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82" r:id="rId3"/>
    <p:sldId id="257" r:id="rId4"/>
    <p:sldId id="259" r:id="rId5"/>
    <p:sldId id="272" r:id="rId6"/>
    <p:sldId id="273" r:id="rId7"/>
    <p:sldId id="274" r:id="rId8"/>
    <p:sldId id="283" r:id="rId9"/>
    <p:sldId id="284" r:id="rId10"/>
    <p:sldId id="286" r:id="rId11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486BC"/>
    <a:srgbClr val="00CC99"/>
    <a:srgbClr val="006600"/>
    <a:srgbClr val="DC78F0"/>
    <a:srgbClr val="CE44EA"/>
    <a:srgbClr val="800080"/>
    <a:srgbClr val="0000CC"/>
    <a:srgbClr val="EAA722"/>
    <a:srgbClr val="B51B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F43-A2DC-4A90-824D-5231F2B7BD20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20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F43-A2DC-4A90-824D-5231F2B7BD20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0452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F43-A2DC-4A90-824D-5231F2B7BD20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5200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F43-A2DC-4A90-824D-5231F2B7BD20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87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F43-A2DC-4A90-824D-5231F2B7BD20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6541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F43-A2DC-4A90-824D-5231F2B7BD20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9332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F43-A2DC-4A90-824D-5231F2B7BD20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9214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F43-A2DC-4A90-824D-5231F2B7BD20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5939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F43-A2DC-4A90-824D-5231F2B7BD20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14141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F43-A2DC-4A90-824D-5231F2B7BD20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3428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F43-A2DC-4A90-824D-5231F2B7BD20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96909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32F43-A2DC-4A90-824D-5231F2B7BD20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10705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71600" y="312754"/>
            <a:ext cx="7272808" cy="585254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 sz="2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ar-EG" sz="36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محــاضـرة </a:t>
            </a:r>
            <a:r>
              <a:rPr lang="ar-EG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ar-EG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ar-EG" sz="3600" b="1" u="sng" dirty="0">
                <a:solidFill>
                  <a:srgbClr val="D6009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فئة ا</a:t>
            </a:r>
            <a:r>
              <a:rPr lang="ar-SA" sz="3600" b="1" u="sng" dirty="0" smtClean="0">
                <a:solidFill>
                  <a:srgbClr val="D6009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لطلاب </a:t>
            </a:r>
            <a:r>
              <a:rPr lang="ar-SA" sz="3600" b="1" u="sng" dirty="0">
                <a:solidFill>
                  <a:srgbClr val="D6009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المتفوقين والموهوبين </a:t>
            </a:r>
            <a:r>
              <a:rPr lang="ar-EG" sz="3600" b="1" u="sng" dirty="0" smtClean="0">
                <a:solidFill>
                  <a:srgbClr val="D6009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(1)</a:t>
            </a:r>
            <a:endParaRPr lang="ar-EG" sz="3600" b="1" u="sng" dirty="0">
              <a:solidFill>
                <a:srgbClr val="D60093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ar-EG" sz="3600" b="1" u="sng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لطلاب الفرقة الرابعة ـ تعليم أساسي</a:t>
            </a:r>
          </a:p>
          <a:p>
            <a:pPr algn="ctr">
              <a:lnSpc>
                <a:spcPct val="150000"/>
              </a:lnSpc>
            </a:pPr>
            <a:r>
              <a:rPr lang="ar-EG" sz="3600" b="1" u="sng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 شعبة العلوم )</a:t>
            </a:r>
          </a:p>
          <a:p>
            <a:pPr algn="ctr">
              <a:lnSpc>
                <a:spcPct val="150000"/>
              </a:lnSpc>
            </a:pPr>
            <a:r>
              <a:rPr lang="ar-EG" sz="3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يوم  الإثنين  </a:t>
            </a:r>
            <a:r>
              <a:rPr lang="ar-EG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  /  4 / </a:t>
            </a:r>
            <a:r>
              <a:rPr lang="ar-EG" sz="3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2020 </a:t>
            </a:r>
          </a:p>
          <a:p>
            <a:pPr algn="ctr">
              <a:lnSpc>
                <a:spcPct val="150000"/>
              </a:lnSpc>
            </a:pPr>
            <a:r>
              <a:rPr lang="ar-EG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إعــــداد</a:t>
            </a:r>
          </a:p>
          <a:p>
            <a:pPr algn="ctr">
              <a:lnSpc>
                <a:spcPct val="150000"/>
              </a:lnSpc>
            </a:pPr>
            <a:r>
              <a:rPr lang="ar-EG" sz="3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أ.د / إبراهيم عبدالعزيز البعلي</a:t>
            </a:r>
            <a:r>
              <a:rPr lang="ar-EG" sz="3600" b="1" u="sng" dirty="0" smtClean="0">
                <a:solidFill>
                  <a:srgbClr val="D6009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ar-EG" sz="3600" b="1" u="sng" dirty="0" smtClean="0">
                <a:solidFill>
                  <a:srgbClr val="D6009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ar-EG" sz="3600" b="1" u="sng" dirty="0">
              <a:solidFill>
                <a:srgbClr val="D60093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232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225263" y="1916832"/>
            <a:ext cx="6261423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1- </a:t>
            </a:r>
            <a:r>
              <a:rPr lang="ar-EG" sz="2000" b="1" dirty="0">
                <a:solidFill>
                  <a:schemeClr val="dk1"/>
                </a:solidFill>
              </a:rPr>
              <a:t>تناقض غير مألوف بين النمو الجسمي والذهني</a:t>
            </a:r>
            <a:endParaRPr lang="en-US" sz="2000" b="1" dirty="0">
              <a:solidFill>
                <a:schemeClr val="dk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555776" y="260648"/>
            <a:ext cx="3852428" cy="732589"/>
          </a:xfrm>
          <a:prstGeom prst="roundRect">
            <a:avLst/>
          </a:prstGeom>
          <a:solidFill>
            <a:srgbClr val="0000CC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sz="2000" b="1" dirty="0" smtClean="0"/>
          </a:p>
          <a:p>
            <a:pPr algn="ctr"/>
            <a:endParaRPr lang="ar-EG" sz="4000" b="1" dirty="0" smtClean="0">
              <a:solidFill>
                <a:srgbClr val="FFFF00"/>
              </a:solidFill>
            </a:endParaRPr>
          </a:p>
          <a:p>
            <a:pPr algn="ctr"/>
            <a:r>
              <a:rPr lang="ar-SA" sz="4000" b="1" dirty="0" smtClean="0">
                <a:solidFill>
                  <a:srgbClr val="FFFF00"/>
                </a:solidFill>
              </a:rPr>
              <a:t>الخصائص </a:t>
            </a:r>
            <a:r>
              <a:rPr lang="ar-EG" sz="4000" b="1" dirty="0" smtClean="0"/>
              <a:t>الجسمية</a:t>
            </a:r>
            <a:endParaRPr lang="ar-EG" sz="4000" b="1" dirty="0"/>
          </a:p>
          <a:p>
            <a:pPr algn="ctr"/>
            <a:endParaRPr lang="ar-EG" sz="4000" b="1" dirty="0" smtClean="0">
              <a:solidFill>
                <a:srgbClr val="FFFF00"/>
              </a:solidFill>
            </a:endParaRPr>
          </a:p>
          <a:p>
            <a:pPr algn="ctr"/>
            <a:endParaRPr lang="ar-EG" sz="2800" dirty="0"/>
          </a:p>
        </p:txBody>
      </p:sp>
      <p:sp>
        <p:nvSpPr>
          <p:cNvPr id="18" name="Rounded Rectangle 17"/>
          <p:cNvSpPr/>
          <p:nvPr/>
        </p:nvSpPr>
        <p:spPr>
          <a:xfrm>
            <a:off x="1225264" y="3140968"/>
            <a:ext cx="6261424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2800" b="1" dirty="0" smtClean="0">
                <a:solidFill>
                  <a:srgbClr val="C00000"/>
                </a:solidFill>
              </a:rPr>
              <a:t>3- </a:t>
            </a:r>
            <a:r>
              <a:rPr lang="ar-SA" sz="2000" b="1" dirty="0">
                <a:solidFill>
                  <a:schemeClr val="dk1"/>
                </a:solidFill>
              </a:rPr>
              <a:t>لديهم القدرة على التحكم والسيطرة على العضلات </a:t>
            </a:r>
            <a:endParaRPr lang="en-US" sz="2000" b="1" dirty="0">
              <a:solidFill>
                <a:schemeClr val="dk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225264" y="2564904"/>
            <a:ext cx="6261423" cy="504056"/>
          </a:xfrm>
          <a:prstGeom prst="roundRect">
            <a:avLst/>
          </a:prstGeom>
          <a:solidFill>
            <a:srgbClr val="EAA72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EG" sz="2400" b="1" dirty="0" smtClean="0">
                <a:solidFill>
                  <a:srgbClr val="C00000"/>
                </a:solidFill>
              </a:rPr>
              <a:t>2- </a:t>
            </a:r>
            <a:r>
              <a:rPr lang="ar-EG" sz="2000" b="1" dirty="0"/>
              <a:t>اهمال سلامة أبدانهم </a:t>
            </a:r>
            <a:r>
              <a:rPr lang="ar-EG" sz="2000" b="1" dirty="0" smtClean="0"/>
              <a:t>وجنب </a:t>
            </a:r>
            <a:r>
              <a:rPr lang="ar-EG" sz="2000" b="1" dirty="0"/>
              <a:t>الأنشطة البدنية.</a:t>
            </a:r>
            <a:endParaRPr lang="en-US" sz="20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225264" y="3717032"/>
            <a:ext cx="6261424" cy="504056"/>
          </a:xfrm>
          <a:prstGeom prst="roundRect">
            <a:avLst/>
          </a:prstGeom>
          <a:solidFill>
            <a:srgbClr val="EAA72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4- </a:t>
            </a:r>
            <a:r>
              <a:rPr lang="ar-SA" sz="2000" b="1" dirty="0"/>
              <a:t>الظهور المبكر للأسنان والبلوغ في وقت مبكر </a:t>
            </a:r>
            <a:endParaRPr lang="en-US" sz="2000" b="1" dirty="0"/>
          </a:p>
        </p:txBody>
      </p:sp>
      <p:sp>
        <p:nvSpPr>
          <p:cNvPr id="21" name="Down Arrow 20"/>
          <p:cNvSpPr/>
          <p:nvPr/>
        </p:nvSpPr>
        <p:spPr>
          <a:xfrm>
            <a:off x="3995936" y="1025869"/>
            <a:ext cx="720080" cy="890963"/>
          </a:xfrm>
          <a:prstGeom prst="downArrow">
            <a:avLst/>
          </a:prstGeom>
          <a:solidFill>
            <a:srgbClr val="FF00FF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5" name="Rounded Rectangle 34"/>
          <p:cNvSpPr/>
          <p:nvPr/>
        </p:nvSpPr>
        <p:spPr>
          <a:xfrm>
            <a:off x="1225262" y="4365104"/>
            <a:ext cx="6261426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2800" b="1" dirty="0" smtClean="0">
                <a:solidFill>
                  <a:srgbClr val="C00000"/>
                </a:solidFill>
              </a:rPr>
              <a:t>5- </a:t>
            </a:r>
            <a:r>
              <a:rPr lang="ar-SA" sz="2000" b="1" dirty="0" smtClean="0">
                <a:solidFill>
                  <a:schemeClr val="dk1"/>
                </a:solidFill>
              </a:rPr>
              <a:t>قدرة </a:t>
            </a:r>
            <a:r>
              <a:rPr lang="ar-SA" sz="2000" b="1" dirty="0">
                <a:solidFill>
                  <a:schemeClr val="dk1"/>
                </a:solidFill>
              </a:rPr>
              <a:t>حركية أعلى من أقرانهم وعيوب جسمية أقل منهم </a:t>
            </a:r>
            <a:endParaRPr lang="en-US" sz="2000" b="1" dirty="0">
              <a:solidFill>
                <a:schemeClr val="dk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187624" y="5013176"/>
            <a:ext cx="6299064" cy="504056"/>
          </a:xfrm>
          <a:prstGeom prst="roundRect">
            <a:avLst/>
          </a:prstGeom>
          <a:solidFill>
            <a:srgbClr val="EAA72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EG" sz="2400" b="1" dirty="0">
                <a:solidFill>
                  <a:srgbClr val="C00000"/>
                </a:solidFill>
              </a:rPr>
              <a:t>6</a:t>
            </a:r>
            <a:r>
              <a:rPr lang="ar-EG" sz="2400" b="1" dirty="0" smtClean="0">
                <a:solidFill>
                  <a:srgbClr val="C00000"/>
                </a:solidFill>
              </a:rPr>
              <a:t>- </a:t>
            </a:r>
            <a:r>
              <a:rPr lang="ar-SA" sz="2000" b="1" dirty="0"/>
              <a:t>لديهم درجة أقل من عيوب النطق والأمراض العصبية .</a:t>
            </a:r>
            <a:endParaRPr lang="ar-EG" sz="2000" b="1" dirty="0"/>
          </a:p>
        </p:txBody>
      </p:sp>
    </p:spTree>
    <p:extLst>
      <p:ext uri="{BB962C8B-B14F-4D97-AF65-F5344CB8AC3E}">
        <p14:creationId xmlns:p14="http://schemas.microsoft.com/office/powerpoint/2010/main" val="220605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Brace 4"/>
          <p:cNvSpPr/>
          <p:nvPr/>
        </p:nvSpPr>
        <p:spPr>
          <a:xfrm rot="16200000">
            <a:off x="4409891" y="-1197605"/>
            <a:ext cx="828274" cy="5544616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0" name="Rounded Rectangle 9"/>
          <p:cNvSpPr/>
          <p:nvPr/>
        </p:nvSpPr>
        <p:spPr>
          <a:xfrm>
            <a:off x="1979712" y="188640"/>
            <a:ext cx="5472608" cy="1008112"/>
          </a:xfrm>
          <a:prstGeom prst="roundRect">
            <a:avLst/>
          </a:prstGeom>
          <a:solidFill>
            <a:srgbClr val="80008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مبررات الاهتمام بالطلبـة الموهوبين وتقديم رعاية خاصة لهم </a:t>
            </a:r>
            <a:endParaRPr lang="ar-EG" sz="2800" b="1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Up Arrow Callout 1"/>
          <p:cNvSpPr/>
          <p:nvPr/>
        </p:nvSpPr>
        <p:spPr>
          <a:xfrm>
            <a:off x="3635896" y="1556792"/>
            <a:ext cx="2340260" cy="2304256"/>
          </a:xfrm>
          <a:prstGeom prst="upArrowCallout">
            <a:avLst/>
          </a:prstGeom>
          <a:solidFill>
            <a:srgbClr val="EAA7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chemeClr val="tx1"/>
                </a:solidFill>
              </a:rPr>
              <a:t>قصور مناهج التعليم العام عن تلبية حاجات الموهوبين وإشباع رغباتهم ورفاهية المجتمع وتنميته بيد هؤلاء الموهوبين </a:t>
            </a:r>
            <a:endParaRPr lang="ar-EG" b="1" dirty="0">
              <a:solidFill>
                <a:schemeClr val="tx1"/>
              </a:solidFill>
            </a:endParaRPr>
          </a:p>
        </p:txBody>
      </p:sp>
      <p:sp>
        <p:nvSpPr>
          <p:cNvPr id="12" name="Up Arrow Callout 11"/>
          <p:cNvSpPr/>
          <p:nvPr/>
        </p:nvSpPr>
        <p:spPr>
          <a:xfrm>
            <a:off x="6336196" y="1556792"/>
            <a:ext cx="2340260" cy="2304256"/>
          </a:xfrm>
          <a:prstGeom prst="upArrowCallout">
            <a:avLst/>
          </a:prstGeom>
          <a:solidFill>
            <a:srgbClr val="EAA7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b="1" dirty="0">
                <a:solidFill>
                  <a:schemeClr val="tx1"/>
                </a:solidFill>
              </a:rPr>
              <a:t>أن التربية الخاصة حق للموهوب كما هي  حق لبـاقي الأفراد العاديين وذوي الاحتياجات الخاصة 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Up Arrow Callout 12"/>
          <p:cNvSpPr/>
          <p:nvPr/>
        </p:nvSpPr>
        <p:spPr>
          <a:xfrm>
            <a:off x="899592" y="1556792"/>
            <a:ext cx="2340260" cy="2304256"/>
          </a:xfrm>
          <a:prstGeom prst="upArrowCallout">
            <a:avLst/>
          </a:prstGeom>
          <a:solidFill>
            <a:srgbClr val="EAA7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chemeClr val="tx1"/>
                </a:solidFill>
              </a:rPr>
              <a:t>النمو المتوازن للموهوب ضرورة للاستفادة من طاقاته </a:t>
            </a:r>
            <a:r>
              <a:rPr lang="ar-SA" b="1" dirty="0" smtClean="0">
                <a:solidFill>
                  <a:schemeClr val="tx1"/>
                </a:solidFill>
              </a:rPr>
              <a:t>الكامنة</a:t>
            </a:r>
            <a:endParaRPr lang="ar-EG" b="1" dirty="0" smtClean="0">
              <a:solidFill>
                <a:schemeClr val="tx1"/>
              </a:solidFill>
            </a:endParaRPr>
          </a:p>
          <a:p>
            <a:pPr algn="ctr"/>
            <a:endParaRPr lang="ar-EG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19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123728" y="404664"/>
            <a:ext cx="4968552" cy="792088"/>
          </a:xfrm>
          <a:prstGeom prst="roundRect">
            <a:avLst/>
          </a:prstGeom>
          <a:solidFill>
            <a:srgbClr val="80008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b="1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</a:t>
            </a:r>
            <a:r>
              <a:rPr lang="ar-SA" sz="2800" b="1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لطلاب </a:t>
            </a:r>
            <a:r>
              <a:rPr lang="ar-SA" sz="2800" b="1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المتفوقين والموهوبين</a:t>
            </a:r>
            <a:endParaRPr lang="ar-EG" sz="3600" b="1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Right Brace 4"/>
          <p:cNvSpPr/>
          <p:nvPr/>
        </p:nvSpPr>
        <p:spPr>
          <a:xfrm rot="16200000">
            <a:off x="4409891" y="-1161418"/>
            <a:ext cx="828274" cy="55446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9" name="Down Arrow 18"/>
          <p:cNvSpPr/>
          <p:nvPr/>
        </p:nvSpPr>
        <p:spPr>
          <a:xfrm>
            <a:off x="7452320" y="1628800"/>
            <a:ext cx="216024" cy="45891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2" name="Down Arrow 21"/>
          <p:cNvSpPr/>
          <p:nvPr/>
        </p:nvSpPr>
        <p:spPr>
          <a:xfrm>
            <a:off x="1979712" y="1628800"/>
            <a:ext cx="216024" cy="45891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5" name="Down Arrow 24"/>
          <p:cNvSpPr/>
          <p:nvPr/>
        </p:nvSpPr>
        <p:spPr>
          <a:xfrm>
            <a:off x="4716016" y="1628800"/>
            <a:ext cx="216024" cy="458915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6" name="Rounded Rectangle 25"/>
          <p:cNvSpPr/>
          <p:nvPr/>
        </p:nvSpPr>
        <p:spPr>
          <a:xfrm>
            <a:off x="6660232" y="2132856"/>
            <a:ext cx="1656184" cy="1800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0000CC"/>
                </a:solidFill>
              </a:rPr>
              <a:t>تعريف </a:t>
            </a:r>
            <a:r>
              <a:rPr lang="ar-SA" sz="2800" b="1" dirty="0" smtClean="0">
                <a:solidFill>
                  <a:srgbClr val="0000CC"/>
                </a:solidFill>
              </a:rPr>
              <a:t>الموهوب</a:t>
            </a:r>
            <a:r>
              <a:rPr lang="ar-EG" sz="2800" b="1" dirty="0" smtClean="0">
                <a:solidFill>
                  <a:srgbClr val="0000CC"/>
                </a:solidFill>
              </a:rPr>
              <a:t>ي</a:t>
            </a:r>
            <a:r>
              <a:rPr lang="ar-SA" sz="2800" b="1" dirty="0" smtClean="0">
                <a:solidFill>
                  <a:srgbClr val="0000CC"/>
                </a:solidFill>
              </a:rPr>
              <a:t>ن </a:t>
            </a:r>
            <a:endParaRPr lang="ar-EG" sz="2800" b="1" dirty="0">
              <a:solidFill>
                <a:srgbClr val="0000CC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259632" y="2132856"/>
            <a:ext cx="1656184" cy="1800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0000CC"/>
                </a:solidFill>
              </a:rPr>
              <a:t>خصائص الموهوبين </a:t>
            </a:r>
            <a:endParaRPr lang="ar-EG" sz="2800" b="1" dirty="0">
              <a:solidFill>
                <a:srgbClr val="0000CC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067944" y="2132856"/>
            <a:ext cx="1656184" cy="1800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0000CC"/>
                </a:solidFill>
              </a:rPr>
              <a:t>أساليب تشخيص واكتشاف </a:t>
            </a:r>
            <a:r>
              <a:rPr lang="ar-SA" sz="2800" b="1" dirty="0" smtClean="0">
                <a:solidFill>
                  <a:srgbClr val="0000CC"/>
                </a:solidFill>
              </a:rPr>
              <a:t>الموهوب</a:t>
            </a:r>
            <a:r>
              <a:rPr lang="ar-EG" sz="2800" b="1" dirty="0" smtClean="0">
                <a:solidFill>
                  <a:srgbClr val="0000CC"/>
                </a:solidFill>
              </a:rPr>
              <a:t>ي</a:t>
            </a:r>
            <a:r>
              <a:rPr lang="ar-SA" sz="2800" b="1" dirty="0" smtClean="0">
                <a:solidFill>
                  <a:srgbClr val="0000CC"/>
                </a:solidFill>
              </a:rPr>
              <a:t>ن </a:t>
            </a:r>
            <a:endParaRPr lang="ar-EG" sz="28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51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699792" y="116632"/>
            <a:ext cx="3539458" cy="10081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تعريف </a:t>
            </a:r>
            <a:r>
              <a:rPr lang="ar-SA" sz="4000" b="1" dirty="0">
                <a:solidFill>
                  <a:schemeClr val="tx1"/>
                </a:solidFill>
              </a:rPr>
              <a:t>الموهوب</a:t>
            </a:r>
            <a:r>
              <a:rPr lang="ar-EG" sz="4000" b="1" dirty="0">
                <a:solidFill>
                  <a:schemeClr val="tx1"/>
                </a:solidFill>
              </a:rPr>
              <a:t>ي</a:t>
            </a:r>
            <a:r>
              <a:rPr lang="ar-SA" sz="4000" b="1" dirty="0">
                <a:solidFill>
                  <a:schemeClr val="tx1"/>
                </a:solidFill>
              </a:rPr>
              <a:t>ن </a:t>
            </a:r>
            <a:endParaRPr lang="ar-EG" sz="4000" b="1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7308304" y="263691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7308304" y="378904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308304" y="494116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179512" y="2132856"/>
            <a:ext cx="7139858" cy="1008112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/>
              <a:t>أولئك الطلاب أو الأطفال أو الشباب الذين لديهم قدرات تحصيلية مرتفعة في المجالات المختلفة مثل القدرة العقليـة والإبـتكارية والفنية  أو في المجالات الأكاديمية الخاصة ، </a:t>
            </a:r>
            <a:r>
              <a:rPr lang="ar-EG" b="1" dirty="0" smtClean="0"/>
              <a:t>و</a:t>
            </a:r>
            <a:r>
              <a:rPr lang="ar-SA" b="1" dirty="0" smtClean="0"/>
              <a:t>يحتاجون </a:t>
            </a:r>
            <a:r>
              <a:rPr lang="ar-SA" b="1" dirty="0"/>
              <a:t>إلى خدمات وأنشطة غير عادية تمدهم بها المدرسة </a:t>
            </a:r>
            <a:endParaRPr lang="ar-EG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179512" y="3284984"/>
            <a:ext cx="7139858" cy="100811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chemeClr val="dk1"/>
                </a:solidFill>
              </a:rPr>
              <a:t>الطفل الذي يتعلم بقدرة وسرعة تفوق بقية الأطفال المساوين له في العمر الزمني ، ويعبر عن هذه القدرة بسرعة التعليم في مجال الفنون أو المجالات الأكاديمية أو أي مجالات أخرى </a:t>
            </a:r>
            <a:endParaRPr lang="ar-EG" b="1" dirty="0">
              <a:solidFill>
                <a:schemeClr val="dk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79512" y="4437112"/>
            <a:ext cx="7139858" cy="100811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/>
              <a:t>التلاميذ الذي يصلون في تحصيلهم الدراسي إلى مستوى يضعهم ضمن أفضل 15 % أو 20 % من المجموعة التي ينتمون إليها ، وهم أصحاب المواهب في الرياضيات والعلوم والمجالات الميكانيكية والقيادية </a:t>
            </a:r>
            <a:endParaRPr lang="ar-EG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179512" y="5589240"/>
            <a:ext cx="7139858" cy="100811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chemeClr val="dk1"/>
                </a:solidFill>
              </a:rPr>
              <a:t>الأفراد الذين يمتلكون نسبة عالية من الذكاء وقدرة كبيرة على الإبداع ، ولديهم القدرة على الملاحظة والقياس ، وعندهم استخدام مبكر لقدرات التفكير العليا والإبداع الأكاديمي ومهارات الاتصال ، وهم الذين يصل معامل الذكاء لديهم إلى 130  فأكثر </a:t>
            </a:r>
            <a:endParaRPr lang="ar-EG" b="1" dirty="0">
              <a:solidFill>
                <a:schemeClr val="dk1"/>
              </a:solidFill>
            </a:endParaRPr>
          </a:p>
        </p:txBody>
      </p:sp>
      <p:sp>
        <p:nvSpPr>
          <p:cNvPr id="3" name="Down Arrow Callout 2"/>
          <p:cNvSpPr/>
          <p:nvPr/>
        </p:nvSpPr>
        <p:spPr>
          <a:xfrm>
            <a:off x="179512" y="1196752"/>
            <a:ext cx="7139858" cy="864096"/>
          </a:xfrm>
          <a:prstGeom prst="downArrowCallou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D60093"/>
                </a:solidFill>
              </a:rPr>
              <a:t>لقد تعددت التعريفات التي </a:t>
            </a:r>
            <a:r>
              <a:rPr lang="ar-EG" sz="2000" b="1" dirty="0">
                <a:solidFill>
                  <a:srgbClr val="D60093"/>
                </a:solidFill>
              </a:rPr>
              <a:t>ا</a:t>
            </a:r>
            <a:r>
              <a:rPr lang="ar-SA" sz="2000" b="1" dirty="0" smtClean="0">
                <a:solidFill>
                  <a:srgbClr val="D60093"/>
                </a:solidFill>
              </a:rPr>
              <a:t>هتم</a:t>
            </a:r>
            <a:r>
              <a:rPr lang="ar-EG" sz="2000" b="1" dirty="0" smtClean="0">
                <a:solidFill>
                  <a:srgbClr val="D60093"/>
                </a:solidFill>
              </a:rPr>
              <a:t>ت</a:t>
            </a:r>
            <a:r>
              <a:rPr lang="ar-SA" sz="2000" b="1" dirty="0" smtClean="0">
                <a:solidFill>
                  <a:srgbClr val="D60093"/>
                </a:solidFill>
              </a:rPr>
              <a:t> </a:t>
            </a:r>
            <a:r>
              <a:rPr lang="ar-SA" sz="2000" b="1" dirty="0">
                <a:solidFill>
                  <a:srgbClr val="D60093"/>
                </a:solidFill>
              </a:rPr>
              <a:t>بتعريف </a:t>
            </a:r>
            <a:r>
              <a:rPr lang="ar-SA" sz="2000" b="1" dirty="0" smtClean="0">
                <a:solidFill>
                  <a:srgbClr val="D60093"/>
                </a:solidFill>
              </a:rPr>
              <a:t>الموهوب </a:t>
            </a:r>
            <a:r>
              <a:rPr lang="ar-EG" sz="2000" b="1" dirty="0" smtClean="0">
                <a:solidFill>
                  <a:srgbClr val="D60093"/>
                </a:solidFill>
              </a:rPr>
              <a:t>و</a:t>
            </a:r>
            <a:r>
              <a:rPr lang="ar-SA" sz="2000" b="1" dirty="0" smtClean="0">
                <a:solidFill>
                  <a:srgbClr val="D60093"/>
                </a:solidFill>
              </a:rPr>
              <a:t>من </a:t>
            </a:r>
            <a:r>
              <a:rPr lang="ar-SA" sz="2000" b="1" dirty="0">
                <a:solidFill>
                  <a:srgbClr val="D60093"/>
                </a:solidFill>
              </a:rPr>
              <a:t>هذه التعريفات </a:t>
            </a:r>
            <a:r>
              <a:rPr lang="ar-EG" sz="2000" b="1" dirty="0" smtClean="0">
                <a:solidFill>
                  <a:srgbClr val="D60093"/>
                </a:solidFill>
              </a:rPr>
              <a:t> ما يلي:</a:t>
            </a:r>
            <a:endParaRPr lang="ar-EG" sz="2000" b="1" dirty="0">
              <a:solidFill>
                <a:srgbClr val="D60093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7308304" y="609329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3"/>
          </p:cNvCxnSpPr>
          <p:nvPr/>
        </p:nvCxnSpPr>
        <p:spPr>
          <a:xfrm>
            <a:off x="7319370" y="1477484"/>
            <a:ext cx="34897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668344" y="1477484"/>
            <a:ext cx="0" cy="46158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09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611153" y="260648"/>
            <a:ext cx="5841167" cy="10081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0000CC"/>
                </a:solidFill>
              </a:rPr>
              <a:t>أساليب تشخيص واكتشاف الموهوب</a:t>
            </a:r>
            <a:r>
              <a:rPr lang="ar-EG" sz="3200" b="1" dirty="0">
                <a:solidFill>
                  <a:srgbClr val="0000CC"/>
                </a:solidFill>
              </a:rPr>
              <a:t>ي</a:t>
            </a:r>
            <a:r>
              <a:rPr lang="ar-SA" sz="3200" b="1" dirty="0">
                <a:solidFill>
                  <a:srgbClr val="0000CC"/>
                </a:solidFill>
              </a:rPr>
              <a:t>ن </a:t>
            </a:r>
            <a:endParaRPr lang="ar-EG" sz="3200" b="1" dirty="0">
              <a:solidFill>
                <a:srgbClr val="0000CC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5720962" y="1916832"/>
            <a:ext cx="36004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179512" y="1412776"/>
            <a:ext cx="5544616" cy="1008112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EG" sz="2400" b="1" dirty="0">
                <a:solidFill>
                  <a:srgbClr val="FF0000"/>
                </a:solidFill>
              </a:rPr>
              <a:t>مثل</a:t>
            </a:r>
            <a:r>
              <a:rPr lang="ar-EG" b="1" dirty="0">
                <a:solidFill>
                  <a:schemeClr val="tx1"/>
                </a:solidFill>
              </a:rPr>
              <a:t>: مقاييس ستانفورد، بينية، أو مقياس وكسلر، اللذان يعدان من المقاييس المناسبة في تحديد القدرة العقلية العامة للمفحوص، والتي يعبر عنها عادة بنسبة الذكاء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5724128" y="3068960"/>
            <a:ext cx="36004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724128" y="5373216"/>
            <a:ext cx="36004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Horizontal Scroll 21"/>
          <p:cNvSpPr/>
          <p:nvPr/>
        </p:nvSpPr>
        <p:spPr>
          <a:xfrm>
            <a:off x="6084168" y="1412776"/>
            <a:ext cx="2736304" cy="1080120"/>
          </a:xfrm>
          <a:prstGeom prst="horizontalScroll">
            <a:avLst/>
          </a:prstGeom>
          <a:solidFill>
            <a:srgbClr val="0000CC"/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EG" sz="2400" b="1" dirty="0">
                <a:solidFill>
                  <a:srgbClr val="FFFF00"/>
                </a:solidFill>
              </a:rPr>
              <a:t>مقاييس القدرة العقلية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2" name="Horizontal Scroll 11"/>
          <p:cNvSpPr/>
          <p:nvPr/>
        </p:nvSpPr>
        <p:spPr>
          <a:xfrm>
            <a:off x="6084168" y="2492896"/>
            <a:ext cx="2736304" cy="1080120"/>
          </a:xfrm>
          <a:prstGeom prst="horizontalScroll">
            <a:avLst/>
          </a:prstGeom>
          <a:solidFill>
            <a:srgbClr val="0000CC"/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EG" sz="2400" b="1" dirty="0">
                <a:solidFill>
                  <a:srgbClr val="FFFF00"/>
                </a:solidFill>
              </a:rPr>
              <a:t>مقاييس التحصيل الأكاديمي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5" name="Horizontal Scroll 14"/>
          <p:cNvSpPr/>
          <p:nvPr/>
        </p:nvSpPr>
        <p:spPr>
          <a:xfrm>
            <a:off x="6084168" y="3645024"/>
            <a:ext cx="2736304" cy="1080120"/>
          </a:xfrm>
          <a:prstGeom prst="horizontalScroll">
            <a:avLst/>
          </a:prstGeom>
          <a:solidFill>
            <a:srgbClr val="0000CC"/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EG" sz="2400" b="1" dirty="0">
                <a:solidFill>
                  <a:srgbClr val="FFFF00"/>
                </a:solidFill>
              </a:rPr>
              <a:t>مقاييس الإبداع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6" name="Horizontal Scroll 15"/>
          <p:cNvSpPr/>
          <p:nvPr/>
        </p:nvSpPr>
        <p:spPr>
          <a:xfrm>
            <a:off x="6084168" y="4797152"/>
            <a:ext cx="2736304" cy="1080120"/>
          </a:xfrm>
          <a:prstGeom prst="horizontalScroll">
            <a:avLst/>
          </a:prstGeom>
          <a:solidFill>
            <a:srgbClr val="0000CC"/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EG" sz="2400" b="1" dirty="0">
                <a:solidFill>
                  <a:srgbClr val="FFFF00"/>
                </a:solidFill>
              </a:rPr>
              <a:t>مقاييس السمات الشخصية والعقلية</a:t>
            </a:r>
            <a:endParaRPr lang="en-US" sz="2400" b="1" dirty="0">
              <a:solidFill>
                <a:srgbClr val="FFFF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5724128" y="4221088"/>
            <a:ext cx="36004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179512" y="2492896"/>
            <a:ext cx="5544616" cy="108012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EG" b="1" dirty="0">
                <a:solidFill>
                  <a:schemeClr val="tx1"/>
                </a:solidFill>
              </a:rPr>
              <a:t>مقاييس التحصيل الأكاديمي الرسمية، من المقاييس المناسبة في تحديد قدرة المفحوص التحصيلية، والتي يعبر عنها عادة بنسبة مئوية . ويعتبر المفحوص متفوقا من الناحية التحصيلية الأكاديمية إذا زادت نسبة تحصيله الأكاديمي عن 90% 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79512" y="3645024"/>
            <a:ext cx="5544616" cy="122413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EG" b="1" dirty="0" smtClean="0">
                <a:solidFill>
                  <a:schemeClr val="tx1"/>
                </a:solidFill>
              </a:rPr>
              <a:t>مثل مقياس </a:t>
            </a:r>
            <a:r>
              <a:rPr lang="ar-EG" b="1" dirty="0">
                <a:solidFill>
                  <a:schemeClr val="tx1"/>
                </a:solidFill>
              </a:rPr>
              <a:t>تورانس للتفكير الإبداعي والذي يتألف من صورتين: اللفظية والشكلية، </a:t>
            </a:r>
            <a:r>
              <a:rPr lang="ar-EG" b="1" dirty="0" smtClean="0">
                <a:solidFill>
                  <a:schemeClr val="tx1"/>
                </a:solidFill>
              </a:rPr>
              <a:t>ومقياس </a:t>
            </a:r>
            <a:r>
              <a:rPr lang="ar-EG" b="1" dirty="0">
                <a:solidFill>
                  <a:schemeClr val="tx1"/>
                </a:solidFill>
              </a:rPr>
              <a:t>تورانس وجيلفورد للتفكير الابتكاري، والذي </a:t>
            </a:r>
            <a:r>
              <a:rPr lang="ar-EG" b="1" dirty="0" smtClean="0">
                <a:solidFill>
                  <a:schemeClr val="tx1"/>
                </a:solidFill>
              </a:rPr>
              <a:t>يتضمن قدرات الطلاقة والمرونة والأصالة </a:t>
            </a:r>
            <a:r>
              <a:rPr lang="ar-EG" b="1" dirty="0">
                <a:solidFill>
                  <a:schemeClr val="tx1"/>
                </a:solidFill>
              </a:rPr>
              <a:t>في التفكير، </a:t>
            </a:r>
            <a:r>
              <a:rPr lang="ar-EG" b="1" dirty="0" smtClean="0">
                <a:solidFill>
                  <a:schemeClr val="tx1"/>
                </a:solidFill>
              </a:rPr>
              <a:t>ويعتبرالمفحوص </a:t>
            </a:r>
            <a:r>
              <a:rPr lang="ar-EG" b="1" dirty="0">
                <a:solidFill>
                  <a:schemeClr val="tx1"/>
                </a:solidFill>
              </a:rPr>
              <a:t>مبدعا إذا حصل على درجة عالية من مقاييس التفكير </a:t>
            </a:r>
            <a:r>
              <a:rPr lang="ar-EG" b="1" dirty="0" smtClean="0">
                <a:solidFill>
                  <a:schemeClr val="tx1"/>
                </a:solidFill>
              </a:rPr>
              <a:t>الابتكاري</a:t>
            </a:r>
            <a:r>
              <a:rPr lang="ar-EG" b="1" dirty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79512" y="4941168"/>
            <a:ext cx="5544616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EG" b="1" dirty="0">
                <a:solidFill>
                  <a:schemeClr val="tx1"/>
                </a:solidFill>
              </a:rPr>
              <a:t> تعتبر من الأدوات المناسبة في التعرف على السمات الشخصية، العقلية، </a:t>
            </a:r>
            <a:r>
              <a:rPr lang="ar-EG" b="1" dirty="0" smtClean="0">
                <a:solidFill>
                  <a:schemeClr val="tx1"/>
                </a:solidFill>
              </a:rPr>
              <a:t>مثل: </a:t>
            </a:r>
            <a:r>
              <a:rPr lang="ar-EG" b="1" dirty="0">
                <a:solidFill>
                  <a:schemeClr val="tx1"/>
                </a:solidFill>
              </a:rPr>
              <a:t>الطلاقة، والمرونة، والأصالة في التفكير، وقوة الدافعية، والمثابرة، والقدرة على الالتزام بأداء المهمات، والانفتاح على الخبرة</a:t>
            </a:r>
            <a:r>
              <a:rPr lang="ar-EG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5724128" y="6381328"/>
            <a:ext cx="36004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Horizontal Scroll 28"/>
          <p:cNvSpPr/>
          <p:nvPr/>
        </p:nvSpPr>
        <p:spPr>
          <a:xfrm>
            <a:off x="6084168" y="5949280"/>
            <a:ext cx="2736304" cy="864096"/>
          </a:xfrm>
          <a:prstGeom prst="horizontalScroll">
            <a:avLst/>
          </a:prstGeom>
          <a:solidFill>
            <a:srgbClr val="0000CC"/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EG" sz="2800" b="1" dirty="0" smtClean="0">
                <a:solidFill>
                  <a:srgbClr val="FFFF00"/>
                </a:solidFill>
              </a:rPr>
              <a:t>آراء المدرسين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79512" y="6093296"/>
            <a:ext cx="5544616" cy="648072"/>
          </a:xfrm>
          <a:prstGeom prst="roundRect">
            <a:avLst/>
          </a:prstGeom>
          <a:solidFill>
            <a:srgbClr val="B51BAE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EG" sz="2000" b="1" dirty="0">
                <a:solidFill>
                  <a:srgbClr val="FFFF00"/>
                </a:solidFill>
              </a:rPr>
              <a:t>من خلال ملاحظة المدرس للطلاب في المواقف الصفية واللاصفية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04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203848" y="260648"/>
            <a:ext cx="3456384" cy="79208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sz="4000" b="1" dirty="0" smtClean="0">
              <a:solidFill>
                <a:srgbClr val="0000CC"/>
              </a:solidFill>
            </a:endParaRPr>
          </a:p>
          <a:p>
            <a:pPr algn="ctr"/>
            <a:r>
              <a:rPr lang="ar-EG" sz="3200" b="1" dirty="0" smtClean="0">
                <a:solidFill>
                  <a:srgbClr val="0000CC"/>
                </a:solidFill>
              </a:rPr>
              <a:t>خصائص الموهوبين</a:t>
            </a:r>
            <a:endParaRPr lang="ar-EG" sz="3200" dirty="0">
              <a:solidFill>
                <a:srgbClr val="0000CC"/>
              </a:solidFill>
            </a:endParaRPr>
          </a:p>
          <a:p>
            <a:pPr algn="ctr"/>
            <a:endParaRPr lang="ar-EG" sz="4000" b="1" dirty="0">
              <a:solidFill>
                <a:srgbClr val="0000CC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 rot="16200000">
            <a:off x="4445987" y="-1629562"/>
            <a:ext cx="1008111" cy="6228692"/>
          </a:xfrm>
          <a:prstGeom prst="rightBrace">
            <a:avLst>
              <a:gd name="adj1" fmla="val 14092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4" name="Oval 23"/>
          <p:cNvSpPr/>
          <p:nvPr/>
        </p:nvSpPr>
        <p:spPr>
          <a:xfrm>
            <a:off x="2051720" y="4365104"/>
            <a:ext cx="1872208" cy="1800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/>
              <a:t>الشخصية والميول والاهتمامات </a:t>
            </a:r>
            <a:endParaRPr lang="ar-EG" sz="2000" b="1" dirty="0"/>
          </a:p>
        </p:txBody>
      </p:sp>
      <p:sp>
        <p:nvSpPr>
          <p:cNvPr id="25" name="Oval 24"/>
          <p:cNvSpPr/>
          <p:nvPr/>
        </p:nvSpPr>
        <p:spPr>
          <a:xfrm>
            <a:off x="3995936" y="4365104"/>
            <a:ext cx="1872208" cy="1800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/>
              <a:t>الخصائص </a:t>
            </a:r>
            <a:r>
              <a:rPr lang="ar-EG" sz="2000" b="1" dirty="0" smtClean="0"/>
              <a:t>الجسمية</a:t>
            </a:r>
            <a:endParaRPr lang="ar-EG" sz="2000" b="1" dirty="0"/>
          </a:p>
        </p:txBody>
      </p:sp>
      <p:sp>
        <p:nvSpPr>
          <p:cNvPr id="26" name="Oval 25"/>
          <p:cNvSpPr/>
          <p:nvPr/>
        </p:nvSpPr>
        <p:spPr>
          <a:xfrm>
            <a:off x="6228184" y="4365104"/>
            <a:ext cx="1872208" cy="1800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/>
              <a:t>الخصائص </a:t>
            </a:r>
            <a:r>
              <a:rPr lang="ar-EG" sz="2000" b="1" dirty="0" smtClean="0"/>
              <a:t>المعرفية </a:t>
            </a:r>
            <a:r>
              <a:rPr lang="ar-EG" sz="2000" b="1" dirty="0"/>
              <a:t>والتعليمية 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2987824" y="1484784"/>
            <a:ext cx="0" cy="29163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932040" y="1196752"/>
            <a:ext cx="0" cy="32043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64288" y="1484784"/>
            <a:ext cx="0" cy="29163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156176" y="1484784"/>
            <a:ext cx="0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067944" y="1484784"/>
            <a:ext cx="0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7344308" y="2020370"/>
            <a:ext cx="1512168" cy="198469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 sz="2000" b="1" dirty="0" smtClean="0"/>
          </a:p>
          <a:p>
            <a:pPr algn="ctr"/>
            <a:r>
              <a:rPr lang="ar-SA" sz="2000" b="1" dirty="0"/>
              <a:t>الخصائص العقلية </a:t>
            </a:r>
            <a:endParaRPr lang="ar-EG" dirty="0"/>
          </a:p>
        </p:txBody>
      </p:sp>
      <p:sp>
        <p:nvSpPr>
          <p:cNvPr id="36" name="Rounded Rectangle 35"/>
          <p:cNvSpPr/>
          <p:nvPr/>
        </p:nvSpPr>
        <p:spPr>
          <a:xfrm>
            <a:off x="5364088" y="1988840"/>
            <a:ext cx="1512168" cy="2016224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ar-SA" sz="2000" b="1" dirty="0"/>
              <a:t>الخصائص </a:t>
            </a:r>
            <a:r>
              <a:rPr lang="ar-EG" sz="2000" b="1" dirty="0" smtClean="0"/>
              <a:t>الانفعالية</a:t>
            </a:r>
            <a:endParaRPr lang="ar-EG" dirty="0"/>
          </a:p>
        </p:txBody>
      </p:sp>
      <p:sp>
        <p:nvSpPr>
          <p:cNvPr id="37" name="Rounded Rectangle 36"/>
          <p:cNvSpPr/>
          <p:nvPr/>
        </p:nvSpPr>
        <p:spPr>
          <a:xfrm>
            <a:off x="3275856" y="1988840"/>
            <a:ext cx="1512168" cy="201622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/>
              <a:t>الخصائص </a:t>
            </a:r>
            <a:r>
              <a:rPr lang="ar-EG" sz="2000" b="1" dirty="0" smtClean="0"/>
              <a:t>الاجتماعية</a:t>
            </a:r>
            <a:endParaRPr lang="ar-EG" sz="2000" b="1" dirty="0"/>
          </a:p>
        </p:txBody>
      </p:sp>
      <p:sp>
        <p:nvSpPr>
          <p:cNvPr id="38" name="Rounded Rectangle 37"/>
          <p:cNvSpPr/>
          <p:nvPr/>
        </p:nvSpPr>
        <p:spPr>
          <a:xfrm>
            <a:off x="1115616" y="1988840"/>
            <a:ext cx="1512168" cy="2016224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ar-EG" sz="2000" b="1" dirty="0"/>
              <a:t>الخصائص الإبداعية للموهوبين </a:t>
            </a:r>
          </a:p>
        </p:txBody>
      </p:sp>
    </p:spTree>
    <p:extLst>
      <p:ext uri="{BB962C8B-B14F-4D97-AF65-F5344CB8AC3E}">
        <p14:creationId xmlns:p14="http://schemas.microsoft.com/office/powerpoint/2010/main" val="56061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644008" y="1916832"/>
            <a:ext cx="432048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1- </a:t>
            </a:r>
            <a:r>
              <a:rPr lang="ar-SA" sz="2400" b="1" dirty="0">
                <a:solidFill>
                  <a:schemeClr val="tx1"/>
                </a:solidFill>
              </a:rPr>
              <a:t>نسبة الذكاء لديهم </a:t>
            </a:r>
            <a:r>
              <a:rPr lang="ar-SA" sz="2400" b="1" dirty="0" smtClean="0">
                <a:solidFill>
                  <a:schemeClr val="tx1"/>
                </a:solidFill>
              </a:rPr>
              <a:t>130 </a:t>
            </a:r>
            <a:r>
              <a:rPr lang="ar-SA" sz="2400" b="1" dirty="0">
                <a:solidFill>
                  <a:schemeClr val="tx1"/>
                </a:solidFill>
              </a:rPr>
              <a:t>فما فوق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44008" y="2564904"/>
            <a:ext cx="4320480" cy="504056"/>
          </a:xfrm>
          <a:prstGeom prst="roundRect">
            <a:avLst/>
          </a:prstGeom>
          <a:ln>
            <a:solidFill>
              <a:srgbClr val="80008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endParaRPr lang="ar-EG" b="1" dirty="0"/>
          </a:p>
          <a:p>
            <a:endParaRPr lang="ar-EG" b="1" dirty="0" smtClean="0">
              <a:solidFill>
                <a:srgbClr val="0000CC"/>
              </a:solidFill>
            </a:endParaRPr>
          </a:p>
          <a:p>
            <a:r>
              <a:rPr lang="ar-EG" b="1" dirty="0">
                <a:solidFill>
                  <a:srgbClr val="0000CC"/>
                </a:solidFill>
              </a:rPr>
              <a:t>2</a:t>
            </a:r>
            <a:r>
              <a:rPr lang="ar-EG" b="1" dirty="0" smtClean="0">
                <a:solidFill>
                  <a:srgbClr val="0000CC"/>
                </a:solidFill>
              </a:rPr>
              <a:t>- </a:t>
            </a:r>
            <a:r>
              <a:rPr lang="ar-SA" b="1" dirty="0" smtClean="0"/>
              <a:t>التفوق</a:t>
            </a:r>
            <a:r>
              <a:rPr lang="ar-EG" b="1" dirty="0" smtClean="0"/>
              <a:t> في</a:t>
            </a:r>
            <a:r>
              <a:rPr lang="ar-SA" b="1" dirty="0" smtClean="0"/>
              <a:t> أكثر </a:t>
            </a:r>
            <a:r>
              <a:rPr lang="ar-SA" b="1" dirty="0"/>
              <a:t>من </a:t>
            </a:r>
            <a:r>
              <a:rPr lang="ar-SA" b="1" dirty="0" smtClean="0"/>
              <a:t>مهـارات أكاديميـة </a:t>
            </a:r>
            <a:r>
              <a:rPr lang="ar-EG" b="1" dirty="0" smtClean="0"/>
              <a:t>ك</a:t>
            </a:r>
            <a:r>
              <a:rPr lang="ar-SA" b="1" dirty="0" smtClean="0"/>
              <a:t>الرياضيـات.</a:t>
            </a:r>
            <a:endParaRPr lang="en-US" b="1" dirty="0" smtClean="0"/>
          </a:p>
          <a:p>
            <a:pPr lvl="0"/>
            <a:endParaRPr lang="ar-EG" sz="2400" b="1" dirty="0" smtClean="0">
              <a:solidFill>
                <a:srgbClr val="0000CC"/>
              </a:solidFill>
            </a:endParaRPr>
          </a:p>
          <a:p>
            <a:pPr lvl="0"/>
            <a:r>
              <a:rPr lang="ar-EG" sz="2400" b="1" dirty="0" smtClean="0">
                <a:solidFill>
                  <a:srgbClr val="0000CC"/>
                </a:solidFill>
              </a:rPr>
              <a:t>2-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555776" y="260648"/>
            <a:ext cx="3852428" cy="732589"/>
          </a:xfrm>
          <a:prstGeom prst="roundRect">
            <a:avLst/>
          </a:prstGeom>
          <a:solidFill>
            <a:srgbClr val="0000CC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sz="2000" b="1" dirty="0" smtClean="0"/>
          </a:p>
          <a:p>
            <a:pPr algn="ctr"/>
            <a:r>
              <a:rPr lang="ar-SA" sz="4000" b="1" dirty="0">
                <a:solidFill>
                  <a:srgbClr val="FFFF00"/>
                </a:solidFill>
              </a:rPr>
              <a:t>الخصائص العقلية </a:t>
            </a:r>
            <a:endParaRPr lang="ar-EG" sz="4000" b="1" dirty="0" smtClean="0">
              <a:solidFill>
                <a:srgbClr val="FFFF00"/>
              </a:solidFill>
            </a:endParaRPr>
          </a:p>
          <a:p>
            <a:pPr algn="ctr"/>
            <a:endParaRPr lang="ar-EG" sz="2800" dirty="0"/>
          </a:p>
        </p:txBody>
      </p:sp>
      <p:sp>
        <p:nvSpPr>
          <p:cNvPr id="17" name="Rounded Rectangle 16"/>
          <p:cNvSpPr/>
          <p:nvPr/>
        </p:nvSpPr>
        <p:spPr>
          <a:xfrm>
            <a:off x="4644008" y="3140968"/>
            <a:ext cx="432048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3-</a:t>
            </a:r>
            <a:r>
              <a:rPr lang="ar-SA" b="1" dirty="0">
                <a:solidFill>
                  <a:schemeClr val="dk1"/>
                </a:solidFill>
              </a:rPr>
              <a:t>القدرة على الاستنتاج </a:t>
            </a:r>
            <a:r>
              <a:rPr lang="ar-SA" b="1" dirty="0" smtClean="0">
                <a:solidFill>
                  <a:schemeClr val="dk1"/>
                </a:solidFill>
              </a:rPr>
              <a:t>والتعميم وحل </a:t>
            </a:r>
            <a:r>
              <a:rPr lang="ar-SA" b="1" dirty="0">
                <a:solidFill>
                  <a:schemeClr val="dk1"/>
                </a:solidFill>
              </a:rPr>
              <a:t>المشكـلات </a:t>
            </a:r>
            <a:endParaRPr lang="en-US" b="1" dirty="0">
              <a:solidFill>
                <a:schemeClr val="dk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644008" y="4365104"/>
            <a:ext cx="432048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EG" sz="2800" b="1" dirty="0" smtClean="0">
                <a:solidFill>
                  <a:srgbClr val="C00000"/>
                </a:solidFill>
              </a:rPr>
              <a:t>5- </a:t>
            </a:r>
            <a:r>
              <a:rPr lang="ar-SA" sz="2000" b="1" dirty="0" smtClean="0">
                <a:solidFill>
                  <a:schemeClr val="dk1"/>
                </a:solidFill>
              </a:rPr>
              <a:t>سرعة </a:t>
            </a:r>
            <a:r>
              <a:rPr lang="ar-SA" sz="2000" b="1" dirty="0">
                <a:solidFill>
                  <a:schemeClr val="dk1"/>
                </a:solidFill>
              </a:rPr>
              <a:t>في الإنجاز والتعلم </a:t>
            </a:r>
            <a:endParaRPr lang="en-US" sz="2000" b="1" dirty="0">
              <a:solidFill>
                <a:schemeClr val="dk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644008" y="5589240"/>
            <a:ext cx="4248472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7- </a:t>
            </a:r>
            <a:r>
              <a:rPr lang="ar-EG" sz="2000" b="1" dirty="0">
                <a:solidFill>
                  <a:schemeClr val="dk1"/>
                </a:solidFill>
              </a:rPr>
              <a:t>دقة الملاحظة والتذكر</a:t>
            </a:r>
            <a:endParaRPr lang="en-US" sz="2000" b="1" dirty="0">
              <a:solidFill>
                <a:schemeClr val="dk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51520" y="1988840"/>
            <a:ext cx="4248472" cy="5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9- </a:t>
            </a:r>
            <a:r>
              <a:rPr lang="ar-EG" sz="2000" b="1" dirty="0"/>
              <a:t>حب الاستطلاع</a:t>
            </a:r>
            <a:endParaRPr lang="en-US" sz="20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251520" y="2564904"/>
            <a:ext cx="4248472" cy="504056"/>
          </a:xfrm>
          <a:prstGeom prst="roundRect">
            <a:avLst/>
          </a:prstGeom>
          <a:solidFill>
            <a:srgbClr val="EAA72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10- </a:t>
            </a:r>
            <a:r>
              <a:rPr lang="ar-EG" sz="2000" b="1" dirty="0"/>
              <a:t>الشغف بقراءة الكتب في سن مبكرة</a:t>
            </a:r>
            <a:endParaRPr lang="en-US" sz="20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251520" y="6309320"/>
            <a:ext cx="4248472" cy="504056"/>
          </a:xfrm>
          <a:prstGeom prst="roundRect">
            <a:avLst/>
          </a:prstGeom>
          <a:solidFill>
            <a:srgbClr val="EAA72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16- </a:t>
            </a:r>
            <a:r>
              <a:rPr lang="ar-EG" sz="2000" b="1" dirty="0"/>
              <a:t>تفضيل الاستقلالية في العمل</a:t>
            </a:r>
            <a:endParaRPr lang="en-US" sz="2000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251520" y="5085184"/>
            <a:ext cx="4248472" cy="504056"/>
          </a:xfrm>
          <a:prstGeom prst="roundRect">
            <a:avLst/>
          </a:prstGeom>
          <a:solidFill>
            <a:srgbClr val="EAA72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14- </a:t>
            </a:r>
            <a:r>
              <a:rPr lang="ar-EG" sz="2000" b="1" dirty="0"/>
              <a:t>القدرة على إدراك العلاقات السببية </a:t>
            </a:r>
            <a:r>
              <a:rPr lang="ar-EG" sz="2000" b="1" dirty="0" smtClean="0"/>
              <a:t>مبكرا</a:t>
            </a:r>
            <a:endParaRPr lang="en-US" sz="20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251520" y="3789040"/>
            <a:ext cx="4248472" cy="504056"/>
          </a:xfrm>
          <a:prstGeom prst="roundRect">
            <a:avLst/>
          </a:prstGeom>
          <a:solidFill>
            <a:srgbClr val="EAA72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12- </a:t>
            </a:r>
            <a:r>
              <a:rPr lang="ar-EG" sz="2000" b="1" dirty="0"/>
              <a:t>يتميزون بالتفكير الناقد والتأملي</a:t>
            </a:r>
            <a:endParaRPr lang="en-US" sz="20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251520" y="3212976"/>
            <a:ext cx="4248472" cy="5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11- </a:t>
            </a:r>
            <a:r>
              <a:rPr lang="ar-EG" sz="2000" b="1" dirty="0"/>
              <a:t>القدرة على تركيز الانتباه لمدة أطول </a:t>
            </a:r>
            <a:endParaRPr lang="en-US" sz="20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251520" y="4437112"/>
            <a:ext cx="4248472" cy="5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13- </a:t>
            </a:r>
            <a:r>
              <a:rPr lang="ar-EG" sz="2000" b="1" dirty="0"/>
              <a:t>التفكير بعمق في </a:t>
            </a:r>
            <a:r>
              <a:rPr lang="ar-EG" sz="2000" b="1" dirty="0" smtClean="0"/>
              <a:t>الأحداث </a:t>
            </a:r>
            <a:r>
              <a:rPr lang="ar-EG" sz="2000" b="1" dirty="0"/>
              <a:t>والظواهر</a:t>
            </a:r>
            <a:endParaRPr lang="en-US" sz="20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251520" y="5661248"/>
            <a:ext cx="4248472" cy="5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000" b="1" dirty="0" smtClean="0"/>
              <a:t>15- تعدد </a:t>
            </a:r>
            <a:r>
              <a:rPr lang="ar-EG" sz="2000" b="1" dirty="0"/>
              <a:t>الاهتمامات والميول والهوايات</a:t>
            </a:r>
            <a:endParaRPr lang="en-US" sz="2000" b="1" dirty="0"/>
          </a:p>
        </p:txBody>
      </p:sp>
      <p:sp>
        <p:nvSpPr>
          <p:cNvPr id="31" name="Right Brace 30"/>
          <p:cNvSpPr/>
          <p:nvPr/>
        </p:nvSpPr>
        <p:spPr>
          <a:xfrm rot="16200000">
            <a:off x="4031940" y="-639453"/>
            <a:ext cx="936104" cy="4176465"/>
          </a:xfrm>
          <a:prstGeom prst="rightBrace">
            <a:avLst>
              <a:gd name="adj1" fmla="val 14092"/>
              <a:gd name="adj2" fmla="val 50000"/>
            </a:avLst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2" name="Rounded Rectangle 31"/>
          <p:cNvSpPr/>
          <p:nvPr/>
        </p:nvSpPr>
        <p:spPr>
          <a:xfrm>
            <a:off x="4644008" y="3789040"/>
            <a:ext cx="4320480" cy="504056"/>
          </a:xfrm>
          <a:prstGeom prst="roundRect">
            <a:avLst/>
          </a:prstGeom>
          <a:ln>
            <a:solidFill>
              <a:srgbClr val="80008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800" b="1" dirty="0" smtClean="0">
                <a:solidFill>
                  <a:srgbClr val="C00000"/>
                </a:solidFill>
              </a:rPr>
              <a:t>4-</a:t>
            </a:r>
            <a:r>
              <a:rPr lang="ar-SA" sz="2000" b="1" dirty="0"/>
              <a:t>رغبة قوية في </a:t>
            </a:r>
            <a:r>
              <a:rPr lang="ar-SA" sz="2000" b="1" dirty="0" smtClean="0"/>
              <a:t>الانفتاح </a:t>
            </a:r>
            <a:r>
              <a:rPr lang="ar-SA" sz="2000" b="1" dirty="0"/>
              <a:t>على الخبرات الجديدة </a:t>
            </a:r>
            <a:endParaRPr lang="en-US" sz="2000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4644008" y="5013176"/>
            <a:ext cx="4320480" cy="504056"/>
          </a:xfrm>
          <a:prstGeom prst="roundRect">
            <a:avLst/>
          </a:prstGeom>
          <a:ln>
            <a:solidFill>
              <a:srgbClr val="80008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000" b="1" dirty="0" smtClean="0"/>
              <a:t>6-القدرة </a:t>
            </a:r>
            <a:r>
              <a:rPr lang="ar-EG" sz="2000" b="1" dirty="0"/>
              <a:t>على استخدام الجملة التامة </a:t>
            </a:r>
            <a:r>
              <a:rPr lang="ar-EG" sz="2000" b="1" dirty="0" smtClean="0"/>
              <a:t>مبكراً</a:t>
            </a:r>
            <a:endParaRPr lang="en-US" sz="2000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4644008" y="6237312"/>
            <a:ext cx="4248472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8- </a:t>
            </a:r>
            <a:r>
              <a:rPr lang="ar-EG" b="1" dirty="0"/>
              <a:t>القدرة على التعامل مع </a:t>
            </a:r>
            <a:r>
              <a:rPr lang="ar-EG" b="1" dirty="0" smtClean="0"/>
              <a:t> الرموز والأفكار </a:t>
            </a:r>
            <a:r>
              <a:rPr lang="ar-EG" b="1" dirty="0"/>
              <a:t>المجردة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9134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644008" y="1772816"/>
            <a:ext cx="4320480" cy="504056"/>
          </a:xfrm>
          <a:prstGeom prst="roundRect">
            <a:avLst/>
          </a:prstGeom>
          <a:ln>
            <a:solidFill>
              <a:srgbClr val="80008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endParaRPr lang="ar-EG" b="1" dirty="0"/>
          </a:p>
          <a:p>
            <a:endParaRPr lang="ar-EG" b="1" dirty="0" smtClean="0">
              <a:solidFill>
                <a:srgbClr val="0000CC"/>
              </a:solidFill>
            </a:endParaRPr>
          </a:p>
          <a:p>
            <a:r>
              <a:rPr lang="ar-EG" sz="2400" b="1" dirty="0">
                <a:solidFill>
                  <a:srgbClr val="C00000"/>
                </a:solidFill>
              </a:rPr>
              <a:t>2</a:t>
            </a:r>
            <a:r>
              <a:rPr lang="ar-EG" b="1" dirty="0" smtClean="0">
                <a:solidFill>
                  <a:srgbClr val="0000CC"/>
                </a:solidFill>
              </a:rPr>
              <a:t>- </a:t>
            </a:r>
            <a:r>
              <a:rPr lang="ar-EG" b="1" dirty="0"/>
              <a:t>مستوى مرتفع من نمو اللغة وارتفاع القدرة اللفظية</a:t>
            </a:r>
            <a:endParaRPr lang="ar-EG" sz="2400" b="1" dirty="0" smtClean="0">
              <a:solidFill>
                <a:srgbClr val="0000CC"/>
              </a:solidFill>
            </a:endParaRPr>
          </a:p>
          <a:p>
            <a:pPr lvl="0"/>
            <a:r>
              <a:rPr lang="ar-EG" sz="2400" b="1" dirty="0" smtClean="0">
                <a:solidFill>
                  <a:srgbClr val="0000CC"/>
                </a:solidFill>
              </a:rPr>
              <a:t>2-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35696" y="116632"/>
            <a:ext cx="5256584" cy="732589"/>
          </a:xfrm>
          <a:prstGeom prst="roundRect">
            <a:avLst/>
          </a:prstGeom>
          <a:solidFill>
            <a:srgbClr val="0000CC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sz="2000" b="1" dirty="0" smtClean="0"/>
          </a:p>
          <a:p>
            <a:pPr algn="ctr"/>
            <a:endParaRPr lang="ar-EG" sz="4000" b="1" dirty="0" smtClean="0">
              <a:solidFill>
                <a:srgbClr val="FFFF00"/>
              </a:solidFill>
            </a:endParaRPr>
          </a:p>
          <a:p>
            <a:pPr algn="ctr"/>
            <a:r>
              <a:rPr lang="ar-SA" sz="4000" b="1" dirty="0" smtClean="0">
                <a:solidFill>
                  <a:srgbClr val="FFFF00"/>
                </a:solidFill>
              </a:rPr>
              <a:t>الخصائص </a:t>
            </a:r>
            <a:r>
              <a:rPr lang="ar-EG" sz="4000" b="1" dirty="0" smtClean="0"/>
              <a:t>المعرفية </a:t>
            </a:r>
            <a:r>
              <a:rPr lang="ar-EG" sz="4000" b="1" dirty="0"/>
              <a:t>والتعليمية </a:t>
            </a:r>
          </a:p>
          <a:p>
            <a:pPr algn="ctr"/>
            <a:endParaRPr lang="ar-EG" sz="4000" b="1" dirty="0" smtClean="0">
              <a:solidFill>
                <a:srgbClr val="FFFF00"/>
              </a:solidFill>
            </a:endParaRPr>
          </a:p>
          <a:p>
            <a:pPr algn="ctr"/>
            <a:endParaRPr lang="ar-EG" sz="2800" dirty="0"/>
          </a:p>
        </p:txBody>
      </p:sp>
      <p:sp>
        <p:nvSpPr>
          <p:cNvPr id="17" name="Rounded Rectangle 16"/>
          <p:cNvSpPr/>
          <p:nvPr/>
        </p:nvSpPr>
        <p:spPr>
          <a:xfrm>
            <a:off x="4644008" y="2276872"/>
            <a:ext cx="4320480" cy="504056"/>
          </a:xfrm>
          <a:prstGeom prst="roundRect">
            <a:avLst/>
          </a:prstGeom>
          <a:solidFill>
            <a:srgbClr val="DC78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3-</a:t>
            </a:r>
            <a:r>
              <a:rPr lang="ar-EG" b="1" dirty="0">
                <a:solidFill>
                  <a:schemeClr val="dk1"/>
                </a:solidFill>
              </a:rPr>
              <a:t> ارتفاع القدرة البصرية المكانية</a:t>
            </a:r>
            <a:endParaRPr lang="en-US" b="1" dirty="0">
              <a:solidFill>
                <a:schemeClr val="dk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644008" y="3284984"/>
            <a:ext cx="4320480" cy="504056"/>
          </a:xfrm>
          <a:prstGeom prst="roundRect">
            <a:avLst/>
          </a:prstGeom>
          <a:solidFill>
            <a:srgbClr val="DC78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EG" sz="2800" b="1" dirty="0" smtClean="0">
                <a:solidFill>
                  <a:srgbClr val="C00000"/>
                </a:solidFill>
              </a:rPr>
              <a:t>5- </a:t>
            </a:r>
            <a:r>
              <a:rPr lang="ar-EG" sz="2000" b="1" dirty="0">
                <a:solidFill>
                  <a:schemeClr val="dk1"/>
                </a:solidFill>
              </a:rPr>
              <a:t>مرونة العمليات الذهنية</a:t>
            </a:r>
            <a:endParaRPr lang="en-US" sz="2000" b="1" dirty="0">
              <a:solidFill>
                <a:schemeClr val="dk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644008" y="4293096"/>
            <a:ext cx="4248472" cy="504056"/>
          </a:xfrm>
          <a:prstGeom prst="roundRect">
            <a:avLst/>
          </a:prstGeom>
          <a:solidFill>
            <a:srgbClr val="DC78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7- </a:t>
            </a:r>
            <a:r>
              <a:rPr lang="ar-EG" sz="2000" b="1" dirty="0">
                <a:solidFill>
                  <a:schemeClr val="dk1"/>
                </a:solidFill>
              </a:rPr>
              <a:t>القدرة على استحداث أفكار وحلول أصيلة</a:t>
            </a:r>
            <a:endParaRPr lang="en-US" sz="2000" b="1" dirty="0">
              <a:solidFill>
                <a:schemeClr val="dk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07504" y="3789040"/>
            <a:ext cx="4392488" cy="5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17- </a:t>
            </a:r>
            <a:r>
              <a:rPr lang="ar-EG" b="1" dirty="0"/>
              <a:t>قد يستاءون من الخروج على الأنظمة والقواعد</a:t>
            </a:r>
            <a:endParaRPr lang="en-US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107504" y="4293096"/>
            <a:ext cx="4392488" cy="504056"/>
          </a:xfrm>
          <a:prstGeom prst="roundRect">
            <a:avLst/>
          </a:prstGeom>
          <a:solidFill>
            <a:srgbClr val="00CC9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18- </a:t>
            </a:r>
            <a:r>
              <a:rPr lang="ar-EG" b="1" dirty="0" smtClean="0"/>
              <a:t>حب </a:t>
            </a:r>
            <a:r>
              <a:rPr lang="ar-EG" b="1" dirty="0"/>
              <a:t>الأسئلة </a:t>
            </a:r>
            <a:r>
              <a:rPr lang="ar-EG" b="1" dirty="0" smtClean="0"/>
              <a:t>للحصول </a:t>
            </a:r>
            <a:r>
              <a:rPr lang="ar-EG" b="1" dirty="0"/>
              <a:t>على المعلومات </a:t>
            </a:r>
            <a:endParaRPr lang="en-US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107504" y="3284984"/>
            <a:ext cx="4392488" cy="504056"/>
          </a:xfrm>
          <a:prstGeom prst="roundRect">
            <a:avLst/>
          </a:prstGeom>
          <a:solidFill>
            <a:srgbClr val="00CC9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16- </a:t>
            </a:r>
            <a:r>
              <a:rPr lang="ar-EG" sz="2000" dirty="0"/>
              <a:t>محبون للنظام والترتيب في حياتهم العامة</a:t>
            </a:r>
            <a:endParaRPr lang="en-US" sz="2000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107504" y="2276872"/>
            <a:ext cx="4392488" cy="504056"/>
          </a:xfrm>
          <a:prstGeom prst="roundRect">
            <a:avLst/>
          </a:prstGeom>
          <a:solidFill>
            <a:srgbClr val="00CC9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14- </a:t>
            </a:r>
            <a:r>
              <a:rPr lang="ar-EG" sz="2400" dirty="0" smtClean="0"/>
              <a:t>الاستمتاع بالنشاطات </a:t>
            </a:r>
            <a:r>
              <a:rPr lang="ar-EG" sz="2400" dirty="0"/>
              <a:t>الفكرية</a:t>
            </a:r>
            <a:endParaRPr lang="en-US" sz="20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07504" y="1268760"/>
            <a:ext cx="4404397" cy="504056"/>
          </a:xfrm>
          <a:prstGeom prst="roundRect">
            <a:avLst/>
          </a:prstGeom>
          <a:solidFill>
            <a:srgbClr val="00CC9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12- </a:t>
            </a:r>
            <a:r>
              <a:rPr lang="ar-EG" sz="2000" b="1" dirty="0" smtClean="0"/>
              <a:t>قوة </a:t>
            </a:r>
            <a:r>
              <a:rPr lang="ar-EG" sz="2000" b="1" dirty="0"/>
              <a:t>الملاحظة، ورؤية التفاصيل المهمة</a:t>
            </a:r>
            <a:endParaRPr lang="en-US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107504" y="4797152"/>
            <a:ext cx="4392488" cy="5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19- </a:t>
            </a:r>
            <a:r>
              <a:rPr lang="ar-EG" sz="2000" b="1" dirty="0" smtClean="0"/>
              <a:t>سرعة </a:t>
            </a:r>
            <a:r>
              <a:rPr lang="ar-EG" sz="2000" b="1" dirty="0"/>
              <a:t>ملاحظة </a:t>
            </a:r>
            <a:r>
              <a:rPr lang="ar-EG" sz="2000" b="1" dirty="0" smtClean="0"/>
              <a:t>التضارب </a:t>
            </a:r>
            <a:r>
              <a:rPr lang="ar-EG" sz="2000" b="1" dirty="0"/>
              <a:t>في </a:t>
            </a:r>
            <a:r>
              <a:rPr lang="ar-EG" sz="2000" b="1" dirty="0" smtClean="0"/>
              <a:t>الآراء</a:t>
            </a:r>
            <a:endParaRPr lang="en-US" sz="20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107504" y="1772816"/>
            <a:ext cx="4392488" cy="5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13- </a:t>
            </a:r>
            <a:r>
              <a:rPr lang="ar-EG" b="1" dirty="0"/>
              <a:t>غالبا يقرؤون الكتب والمجلات المعدة للأكبر </a:t>
            </a:r>
            <a:r>
              <a:rPr lang="ar-EG" b="1" dirty="0" smtClean="0"/>
              <a:t>منهم</a:t>
            </a:r>
            <a:endParaRPr lang="en-US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107504" y="2780928"/>
            <a:ext cx="4392488" cy="5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000" b="1" dirty="0" smtClean="0"/>
              <a:t>15- </a:t>
            </a:r>
            <a:r>
              <a:rPr lang="ar-EG" sz="2000" dirty="0"/>
              <a:t>قادرون على التفكير التجريدي </a:t>
            </a:r>
            <a:r>
              <a:rPr lang="ar-EG" sz="2000" dirty="0" smtClean="0"/>
              <a:t>وبناء </a:t>
            </a:r>
            <a:r>
              <a:rPr lang="ar-EG" sz="2000" dirty="0"/>
              <a:t>المفاهيم</a:t>
            </a:r>
            <a:endParaRPr lang="en-US" sz="2000" b="1" dirty="0"/>
          </a:p>
        </p:txBody>
      </p:sp>
      <p:sp>
        <p:nvSpPr>
          <p:cNvPr id="31" name="Right Brace 30"/>
          <p:cNvSpPr/>
          <p:nvPr/>
        </p:nvSpPr>
        <p:spPr>
          <a:xfrm rot="16200000">
            <a:off x="4317227" y="-1056247"/>
            <a:ext cx="365531" cy="4176465"/>
          </a:xfrm>
          <a:prstGeom prst="rightBrace">
            <a:avLst>
              <a:gd name="adj1" fmla="val 14092"/>
              <a:gd name="adj2" fmla="val 50000"/>
            </a:avLst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2" name="Rounded Rectangle 31"/>
          <p:cNvSpPr/>
          <p:nvPr/>
        </p:nvSpPr>
        <p:spPr>
          <a:xfrm>
            <a:off x="4644008" y="2780928"/>
            <a:ext cx="4320480" cy="504056"/>
          </a:xfrm>
          <a:prstGeom prst="roundRect">
            <a:avLst/>
          </a:prstGeom>
          <a:ln>
            <a:solidFill>
              <a:srgbClr val="80008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800" b="1" dirty="0" smtClean="0">
                <a:solidFill>
                  <a:srgbClr val="C00000"/>
                </a:solidFill>
              </a:rPr>
              <a:t>4-</a:t>
            </a:r>
            <a:r>
              <a:rPr lang="ar-EG" sz="2000" b="1" dirty="0"/>
              <a:t> قدرة غير عادية على معالجة البيانات</a:t>
            </a:r>
            <a:endParaRPr lang="en-US" sz="2000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4644008" y="3789040"/>
            <a:ext cx="4320480" cy="504056"/>
          </a:xfrm>
          <a:prstGeom prst="roundRect">
            <a:avLst/>
          </a:prstGeom>
          <a:ln>
            <a:solidFill>
              <a:srgbClr val="80008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>
                <a:solidFill>
                  <a:srgbClr val="C00000"/>
                </a:solidFill>
              </a:rPr>
              <a:t>6</a:t>
            </a:r>
            <a:r>
              <a:rPr lang="ar-EG" sz="2000" b="1" dirty="0" smtClean="0"/>
              <a:t>- زيادة </a:t>
            </a:r>
            <a:r>
              <a:rPr lang="ar-EG" sz="2000" b="1" dirty="0"/>
              <a:t>القدرة على إدراك العلاقات </a:t>
            </a:r>
            <a:r>
              <a:rPr lang="ar-EG" sz="2000" b="1" dirty="0" smtClean="0"/>
              <a:t>المتنوعة</a:t>
            </a:r>
            <a:endParaRPr lang="en-US" sz="2000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4644008" y="4797152"/>
            <a:ext cx="4248472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8- </a:t>
            </a:r>
            <a:r>
              <a:rPr lang="ar-EG" sz="2000" b="1" dirty="0"/>
              <a:t>التفكير،واستشعار العواقب، والتعميم</a:t>
            </a:r>
            <a:endParaRPr lang="en-US" sz="20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4644008" y="1268760"/>
            <a:ext cx="4320480" cy="504056"/>
          </a:xfrm>
          <a:prstGeom prst="roundRect">
            <a:avLst/>
          </a:prstGeom>
          <a:solidFill>
            <a:srgbClr val="DC78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1</a:t>
            </a:r>
            <a:r>
              <a:rPr lang="ar-EG" sz="2400" b="1" dirty="0" smtClean="0">
                <a:solidFill>
                  <a:schemeClr val="dk1"/>
                </a:solidFill>
              </a:rPr>
              <a:t> </a:t>
            </a:r>
            <a:r>
              <a:rPr lang="ar-EG" sz="2400" b="1" dirty="0">
                <a:solidFill>
                  <a:schemeClr val="dk1"/>
                </a:solidFill>
              </a:rPr>
              <a:t>تخزين كمية هائلة من المعلومات</a:t>
            </a:r>
            <a:endParaRPr lang="en-US" b="1" dirty="0">
              <a:solidFill>
                <a:schemeClr val="dk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644008" y="5805264"/>
            <a:ext cx="4248472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10- </a:t>
            </a:r>
            <a:r>
              <a:rPr lang="ar-EG" sz="2000" b="1" dirty="0"/>
              <a:t>اتباع مدخل تقيمي تجاه النفس والغير</a:t>
            </a:r>
            <a:endParaRPr lang="en-US" sz="2000" b="1" dirty="0"/>
          </a:p>
        </p:txBody>
      </p:sp>
      <p:sp>
        <p:nvSpPr>
          <p:cNvPr id="35" name="Rounded Rectangle 34"/>
          <p:cNvSpPr/>
          <p:nvPr/>
        </p:nvSpPr>
        <p:spPr>
          <a:xfrm>
            <a:off x="4644008" y="5301208"/>
            <a:ext cx="4248472" cy="504056"/>
          </a:xfrm>
          <a:prstGeom prst="roundRect">
            <a:avLst/>
          </a:prstGeom>
          <a:solidFill>
            <a:srgbClr val="DC78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9- </a:t>
            </a:r>
            <a:r>
              <a:rPr lang="ar-EG" b="1" dirty="0">
                <a:solidFill>
                  <a:schemeClr val="dk1"/>
                </a:solidFill>
              </a:rPr>
              <a:t>قدرة مبكرة على استخدام </a:t>
            </a:r>
            <a:r>
              <a:rPr lang="ar-EG" b="1" dirty="0" smtClean="0">
                <a:solidFill>
                  <a:schemeClr val="dk1"/>
                </a:solidFill>
              </a:rPr>
              <a:t>وتكوين الأطر التصورية</a:t>
            </a:r>
            <a:endParaRPr lang="en-US" b="1" dirty="0">
              <a:solidFill>
                <a:schemeClr val="dk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644008" y="6309320"/>
            <a:ext cx="4248472" cy="504056"/>
          </a:xfrm>
          <a:prstGeom prst="roundRect">
            <a:avLst/>
          </a:prstGeom>
          <a:solidFill>
            <a:srgbClr val="DC78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2400" b="1" dirty="0" smtClean="0">
                <a:solidFill>
                  <a:srgbClr val="C00000"/>
                </a:solidFill>
              </a:rPr>
              <a:t>11- </a:t>
            </a:r>
            <a:r>
              <a:rPr lang="ar-EG" sz="2000" b="1" dirty="0">
                <a:solidFill>
                  <a:schemeClr val="dk1"/>
                </a:solidFill>
              </a:rPr>
              <a:t>المثابرة على السلوك الموجه للهدف</a:t>
            </a:r>
            <a:endParaRPr lang="en-US" sz="2000" b="1" dirty="0">
              <a:solidFill>
                <a:schemeClr val="dk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07504" y="5301208"/>
            <a:ext cx="4392488" cy="504056"/>
          </a:xfrm>
          <a:prstGeom prst="roundRect">
            <a:avLst/>
          </a:prstGeom>
          <a:solidFill>
            <a:srgbClr val="00CC9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20- </a:t>
            </a:r>
            <a:r>
              <a:rPr lang="ar-EG" b="1" dirty="0" smtClean="0"/>
              <a:t>الإلمام </a:t>
            </a:r>
            <a:r>
              <a:rPr lang="ar-EG" b="1" dirty="0"/>
              <a:t>بكثير من المواضيع واسترجاعها </a:t>
            </a:r>
            <a:r>
              <a:rPr lang="ar-EG" b="1" dirty="0" smtClean="0"/>
              <a:t>بسرعة</a:t>
            </a:r>
            <a:endParaRPr lang="en-US" b="1" dirty="0"/>
          </a:p>
        </p:txBody>
      </p:sp>
      <p:sp>
        <p:nvSpPr>
          <p:cNvPr id="38" name="Rounded Rectangle 37"/>
          <p:cNvSpPr/>
          <p:nvPr/>
        </p:nvSpPr>
        <p:spPr>
          <a:xfrm>
            <a:off x="107504" y="6309320"/>
            <a:ext cx="4392488" cy="504056"/>
          </a:xfrm>
          <a:prstGeom prst="roundRect">
            <a:avLst/>
          </a:prstGeom>
          <a:solidFill>
            <a:srgbClr val="00CC9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22- </a:t>
            </a:r>
            <a:r>
              <a:rPr lang="ar-EG" sz="2000" b="1" dirty="0" smtClean="0"/>
              <a:t>سرعة استيعاب </a:t>
            </a:r>
            <a:r>
              <a:rPr lang="ar-EG" sz="2000" b="1" dirty="0"/>
              <a:t>المبادئ العلمية </a:t>
            </a:r>
            <a:r>
              <a:rPr lang="ar-EG" sz="2000" b="1" dirty="0" smtClean="0"/>
              <a:t>و تعميمها</a:t>
            </a:r>
            <a:endParaRPr lang="en-US" sz="2000" b="1" dirty="0"/>
          </a:p>
        </p:txBody>
      </p:sp>
      <p:sp>
        <p:nvSpPr>
          <p:cNvPr id="39" name="Rounded Rectangle 38"/>
          <p:cNvSpPr/>
          <p:nvPr/>
        </p:nvSpPr>
        <p:spPr>
          <a:xfrm>
            <a:off x="107504" y="5805264"/>
            <a:ext cx="4392488" cy="5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21- </a:t>
            </a:r>
            <a:r>
              <a:rPr lang="ar-EG" b="1" dirty="0"/>
              <a:t>اكتشاف </a:t>
            </a:r>
            <a:r>
              <a:rPr lang="ar-EG" b="1" dirty="0" smtClean="0"/>
              <a:t>الشبه </a:t>
            </a:r>
            <a:r>
              <a:rPr lang="ar-EG" b="1" dirty="0"/>
              <a:t>والاختلاف </a:t>
            </a:r>
            <a:r>
              <a:rPr lang="ar-EG" b="1" dirty="0" smtClean="0"/>
              <a:t>وما </a:t>
            </a:r>
            <a:r>
              <a:rPr lang="ar-EG" b="1" dirty="0"/>
              <a:t>يشذ عن القاعدة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0605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644008" y="2276872"/>
            <a:ext cx="4320480" cy="504056"/>
          </a:xfrm>
          <a:prstGeom prst="roundRect">
            <a:avLst/>
          </a:prstGeom>
          <a:ln>
            <a:solidFill>
              <a:srgbClr val="80008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endParaRPr lang="ar-EG" b="1" dirty="0"/>
          </a:p>
          <a:p>
            <a:endParaRPr lang="ar-EG" b="1" dirty="0" smtClean="0">
              <a:solidFill>
                <a:srgbClr val="0000CC"/>
              </a:solidFill>
            </a:endParaRPr>
          </a:p>
          <a:p>
            <a:r>
              <a:rPr lang="ar-EG" b="1" dirty="0">
                <a:solidFill>
                  <a:srgbClr val="0000CC"/>
                </a:solidFill>
              </a:rPr>
              <a:t>2</a:t>
            </a:r>
            <a:r>
              <a:rPr lang="ar-EG" b="1" dirty="0" smtClean="0">
                <a:solidFill>
                  <a:srgbClr val="0000CC"/>
                </a:solidFill>
              </a:rPr>
              <a:t>- </a:t>
            </a:r>
            <a:r>
              <a:rPr lang="ar-SA" b="1" dirty="0"/>
              <a:t>لا يبالغون في أقوالهم ولا يغشون في الامتحانات .</a:t>
            </a:r>
            <a:endParaRPr lang="en-US" b="1" dirty="0"/>
          </a:p>
          <a:p>
            <a:pPr lvl="0"/>
            <a:endParaRPr lang="ar-EG" sz="2400" b="1" dirty="0" smtClean="0">
              <a:solidFill>
                <a:srgbClr val="0000CC"/>
              </a:solidFill>
            </a:endParaRPr>
          </a:p>
          <a:p>
            <a:pPr lvl="0"/>
            <a:r>
              <a:rPr lang="ar-EG" sz="2400" b="1" dirty="0" smtClean="0">
                <a:solidFill>
                  <a:srgbClr val="0000CC"/>
                </a:solidFill>
              </a:rPr>
              <a:t>2-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555776" y="260648"/>
            <a:ext cx="3852428" cy="732589"/>
          </a:xfrm>
          <a:prstGeom prst="roundRect">
            <a:avLst/>
          </a:prstGeom>
          <a:solidFill>
            <a:srgbClr val="0000CC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sz="2000" b="1" dirty="0" smtClean="0"/>
          </a:p>
          <a:p>
            <a:pPr algn="ctr"/>
            <a:endParaRPr lang="ar-EG" sz="4000" b="1" dirty="0" smtClean="0">
              <a:solidFill>
                <a:srgbClr val="FFFF00"/>
              </a:solidFill>
            </a:endParaRPr>
          </a:p>
          <a:p>
            <a:pPr algn="ctr"/>
            <a:r>
              <a:rPr lang="ar-SA" sz="4000" b="1" dirty="0" smtClean="0">
                <a:solidFill>
                  <a:srgbClr val="FFFF00"/>
                </a:solidFill>
              </a:rPr>
              <a:t>الخصائص </a:t>
            </a:r>
            <a:r>
              <a:rPr lang="ar-EG" sz="4000" b="1" dirty="0">
                <a:solidFill>
                  <a:srgbClr val="FFFF00"/>
                </a:solidFill>
              </a:rPr>
              <a:t>الانفعالية</a:t>
            </a:r>
          </a:p>
          <a:p>
            <a:pPr algn="ctr"/>
            <a:endParaRPr lang="ar-EG" sz="4000" b="1" dirty="0" smtClean="0">
              <a:solidFill>
                <a:srgbClr val="FFFF00"/>
              </a:solidFill>
            </a:endParaRPr>
          </a:p>
          <a:p>
            <a:pPr algn="ctr"/>
            <a:endParaRPr lang="ar-EG" sz="2800" dirty="0"/>
          </a:p>
        </p:txBody>
      </p:sp>
      <p:sp>
        <p:nvSpPr>
          <p:cNvPr id="17" name="Rounded Rectangle 16"/>
          <p:cNvSpPr/>
          <p:nvPr/>
        </p:nvSpPr>
        <p:spPr>
          <a:xfrm>
            <a:off x="4644008" y="2852936"/>
            <a:ext cx="4320480" cy="5040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3-</a:t>
            </a:r>
            <a:r>
              <a:rPr lang="ar-SA" dirty="0"/>
              <a:t> </a:t>
            </a:r>
            <a:r>
              <a:rPr lang="ar-SA" b="1" dirty="0">
                <a:solidFill>
                  <a:schemeClr val="dk1"/>
                </a:solidFill>
              </a:rPr>
              <a:t>لديهم قدرة عالية على نقد ذواتهم ولا </a:t>
            </a:r>
            <a:r>
              <a:rPr lang="ar-SA" b="1" dirty="0" smtClean="0">
                <a:solidFill>
                  <a:schemeClr val="dk1"/>
                </a:solidFill>
              </a:rPr>
              <a:t>يف</a:t>
            </a:r>
            <a:r>
              <a:rPr lang="ar-EG" b="1" dirty="0" smtClean="0">
                <a:solidFill>
                  <a:schemeClr val="dk1"/>
                </a:solidFill>
              </a:rPr>
              <a:t>ت</a:t>
            </a:r>
            <a:r>
              <a:rPr lang="ar-SA" b="1" dirty="0" smtClean="0">
                <a:solidFill>
                  <a:schemeClr val="dk1"/>
                </a:solidFill>
              </a:rPr>
              <a:t>خر</a:t>
            </a:r>
            <a:r>
              <a:rPr lang="ar-EG" b="1" dirty="0" smtClean="0">
                <a:solidFill>
                  <a:schemeClr val="dk1"/>
                </a:solidFill>
              </a:rPr>
              <a:t>ون</a:t>
            </a:r>
            <a:r>
              <a:rPr lang="ar-SA" b="1" dirty="0" smtClean="0">
                <a:solidFill>
                  <a:schemeClr val="dk1"/>
                </a:solidFill>
              </a:rPr>
              <a:t> </a:t>
            </a:r>
            <a:r>
              <a:rPr lang="ar-SA" b="1" dirty="0">
                <a:solidFill>
                  <a:schemeClr val="dk1"/>
                </a:solidFill>
              </a:rPr>
              <a:t>بها </a:t>
            </a:r>
            <a:endParaRPr lang="en-US" b="1" dirty="0">
              <a:solidFill>
                <a:schemeClr val="dk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644008" y="4077072"/>
            <a:ext cx="4320480" cy="5040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2800" b="1" dirty="0" smtClean="0">
                <a:solidFill>
                  <a:srgbClr val="C00000"/>
                </a:solidFill>
              </a:rPr>
              <a:t>5- </a:t>
            </a:r>
            <a:r>
              <a:rPr lang="ar-SA" sz="1600" b="1" dirty="0">
                <a:solidFill>
                  <a:schemeClr val="dk1"/>
                </a:solidFill>
              </a:rPr>
              <a:t>متوافقون مع زملائهم </a:t>
            </a:r>
            <a:r>
              <a:rPr lang="ar-SA" sz="1600" b="1" dirty="0" smtClean="0">
                <a:solidFill>
                  <a:schemeClr val="dk1"/>
                </a:solidFill>
              </a:rPr>
              <a:t>ويتصـفون </a:t>
            </a:r>
            <a:r>
              <a:rPr lang="ar-SA" sz="1600" b="1" dirty="0">
                <a:solidFill>
                  <a:schemeClr val="dk1"/>
                </a:solidFill>
              </a:rPr>
              <a:t>بالصـدق والأمـانـة </a:t>
            </a:r>
            <a:endParaRPr lang="en-US" sz="1600" b="1" dirty="0">
              <a:solidFill>
                <a:schemeClr val="dk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644008" y="5301208"/>
            <a:ext cx="4320480" cy="5040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7- </a:t>
            </a:r>
            <a:r>
              <a:rPr lang="ar-EG" b="1" dirty="0">
                <a:solidFill>
                  <a:schemeClr val="dk1"/>
                </a:solidFill>
              </a:rPr>
              <a:t>حساسية غير عادية لتوقعات الآخرين ومشاعرهم</a:t>
            </a:r>
            <a:endParaRPr lang="en-US" b="1" dirty="0">
              <a:solidFill>
                <a:schemeClr val="dk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51520" y="2276872"/>
            <a:ext cx="4248472" cy="504056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9- </a:t>
            </a:r>
            <a:r>
              <a:rPr lang="ar-EG" b="1" dirty="0"/>
              <a:t>وعي مرهف بالذات و</a:t>
            </a:r>
            <a:r>
              <a:rPr lang="ar-EG" b="1" dirty="0" smtClean="0"/>
              <a:t>شعور بالاختلاف عن الغير</a:t>
            </a:r>
            <a:endParaRPr lang="en-US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251520" y="2852936"/>
            <a:ext cx="4248472" cy="50405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10- </a:t>
            </a:r>
            <a:r>
              <a:rPr lang="ar-EG" b="1" dirty="0"/>
              <a:t>المثالية وحس مرهف بالعدالة قد </a:t>
            </a:r>
            <a:r>
              <a:rPr lang="ar-EG" b="1" dirty="0" smtClean="0"/>
              <a:t>يظهر مبكرا</a:t>
            </a:r>
            <a:endParaRPr lang="en-US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251520" y="5301208"/>
            <a:ext cx="4248472" cy="50405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14- </a:t>
            </a:r>
            <a:r>
              <a:rPr lang="ar-EG" sz="2000" b="1" dirty="0"/>
              <a:t>سرعة إدراك تناقض المثل والسلوك</a:t>
            </a:r>
            <a:endParaRPr lang="en-US" sz="20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251520" y="4149080"/>
            <a:ext cx="4248472" cy="50405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12- </a:t>
            </a:r>
            <a:r>
              <a:rPr lang="ar-EG" sz="2000" b="1" dirty="0"/>
              <a:t>مستوى متقدم من الحكم على الأخلاق</a:t>
            </a:r>
            <a:endParaRPr lang="en-US" sz="20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251520" y="3501008"/>
            <a:ext cx="4248472" cy="504056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11- </a:t>
            </a:r>
            <a:r>
              <a:rPr lang="ar-EG" b="1" dirty="0"/>
              <a:t>نمو محل تحكم داخلي والشعور بالرضا </a:t>
            </a:r>
            <a:r>
              <a:rPr lang="ar-EG" b="1" dirty="0" smtClean="0"/>
              <a:t>مبكرا</a:t>
            </a:r>
            <a:endParaRPr lang="en-US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251520" y="4725144"/>
            <a:ext cx="4248472" cy="504056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13- </a:t>
            </a:r>
            <a:r>
              <a:rPr lang="ar-EG" sz="2000" b="1" dirty="0"/>
              <a:t>عمق الانفعالات وشدتها بشكل غير عادي</a:t>
            </a:r>
            <a:endParaRPr lang="en-US" b="1" dirty="0"/>
          </a:p>
        </p:txBody>
      </p:sp>
      <p:sp>
        <p:nvSpPr>
          <p:cNvPr id="31" name="Right Brace 30"/>
          <p:cNvSpPr/>
          <p:nvPr/>
        </p:nvSpPr>
        <p:spPr>
          <a:xfrm rot="16200000">
            <a:off x="4175957" y="-783469"/>
            <a:ext cx="648072" cy="4176465"/>
          </a:xfrm>
          <a:prstGeom prst="rightBrace">
            <a:avLst>
              <a:gd name="adj1" fmla="val 14092"/>
              <a:gd name="adj2" fmla="val 50000"/>
            </a:avLst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2" name="Rounded Rectangle 31"/>
          <p:cNvSpPr/>
          <p:nvPr/>
        </p:nvSpPr>
        <p:spPr>
          <a:xfrm>
            <a:off x="4644008" y="3501008"/>
            <a:ext cx="4320480" cy="504056"/>
          </a:xfrm>
          <a:prstGeom prst="roundRect">
            <a:avLst/>
          </a:prstGeom>
          <a:ln>
            <a:solidFill>
              <a:srgbClr val="80008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800" b="1" dirty="0" smtClean="0">
                <a:solidFill>
                  <a:srgbClr val="C00000"/>
                </a:solidFill>
              </a:rPr>
              <a:t>4-</a:t>
            </a:r>
            <a:r>
              <a:rPr lang="ar-SA" sz="2000" dirty="0"/>
              <a:t> </a:t>
            </a:r>
            <a:r>
              <a:rPr lang="ar-SA" b="1" dirty="0"/>
              <a:t>لديهم إحساس عال بالمسؤولية وثقة كبيرة بالنفس </a:t>
            </a:r>
            <a:endParaRPr lang="en-US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4644008" y="4725144"/>
            <a:ext cx="4320480" cy="504056"/>
          </a:xfrm>
          <a:prstGeom prst="roundRect">
            <a:avLst/>
          </a:prstGeom>
          <a:ln>
            <a:solidFill>
              <a:srgbClr val="80008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EG" sz="2000" dirty="0" smtClean="0"/>
              <a:t>6- </a:t>
            </a:r>
            <a:r>
              <a:rPr lang="ar-SA" sz="2000" b="1" dirty="0"/>
              <a:t>أكثر التزاماً بنظم المجتمع وقوانينه ونظمه</a:t>
            </a:r>
            <a:endParaRPr lang="en-US" sz="20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4644008" y="1628800"/>
            <a:ext cx="4320480" cy="5040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EG" sz="2400" b="1" dirty="0" smtClean="0">
                <a:solidFill>
                  <a:srgbClr val="C00000"/>
                </a:solidFill>
              </a:rPr>
              <a:t>1-</a:t>
            </a:r>
            <a:r>
              <a:rPr lang="ar-SA" dirty="0"/>
              <a:t> </a:t>
            </a:r>
            <a:r>
              <a:rPr lang="ar-SA" sz="2000" b="1" dirty="0">
                <a:solidFill>
                  <a:schemeClr val="dk1"/>
                </a:solidFill>
              </a:rPr>
              <a:t>أكثر اتزاناً من الناحية الانفعالية </a:t>
            </a:r>
            <a:endParaRPr lang="en-US" sz="2000" b="1" dirty="0">
              <a:solidFill>
                <a:schemeClr val="dk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51520" y="1700808"/>
            <a:ext cx="4248472" cy="50405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EG" sz="2400" b="1" dirty="0" smtClean="0">
              <a:solidFill>
                <a:srgbClr val="C00000"/>
              </a:solidFill>
            </a:endParaRPr>
          </a:p>
          <a:p>
            <a:r>
              <a:rPr lang="ar-EG" sz="2400" b="1" dirty="0" smtClean="0">
                <a:solidFill>
                  <a:srgbClr val="C00000"/>
                </a:solidFill>
              </a:rPr>
              <a:t>8- </a:t>
            </a:r>
            <a:r>
              <a:rPr lang="ar-EG" b="1" dirty="0" smtClean="0"/>
              <a:t>حس </a:t>
            </a:r>
            <a:r>
              <a:rPr lang="ar-EG" b="1" dirty="0"/>
              <a:t>مرهف بالفكاهة (قد يكون مهذبا أو عدائيا).</a:t>
            </a:r>
            <a:endParaRPr lang="en-US" b="1" dirty="0"/>
          </a:p>
          <a:p>
            <a:pPr lvl="0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0605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833</Words>
  <Application>Microsoft Office PowerPoint</Application>
  <PresentationFormat>On-screen Show (4:3)</PresentationFormat>
  <Paragraphs>123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 Unicode MS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compusoft</dc:creator>
  <cp:lastModifiedBy>MAYSAAA AHMED</cp:lastModifiedBy>
  <cp:revision>124</cp:revision>
  <dcterms:created xsi:type="dcterms:W3CDTF">2020-03-17T18:22:16Z</dcterms:created>
  <dcterms:modified xsi:type="dcterms:W3CDTF">2020-03-30T16:33:30Z</dcterms:modified>
</cp:coreProperties>
</file>